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Merriweather" charset="-18"/>
      <p:regular r:id="rId11"/>
      <p:bold r:id="rId12"/>
      <p:italic r:id="rId13"/>
      <p:boldItalic r:id="rId14"/>
    </p:embeddedFont>
    <p:embeddedFont>
      <p:font typeface="Roboto"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111" d="100"/>
          <a:sy n="111" d="100"/>
        </p:scale>
        <p:origin x="-634" y="-82"/>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11bb3c99ccb_0_1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11bb3c99ccb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1bb3c99ccb_1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1bb3c99ccb_1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1bb3c99ccb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1bb3c99ccb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1bb3c99ccb_1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1bb3c99ccb_1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1bb3c99ccb_1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11bb3c99ccb_1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11bb3c99ccb_1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11bb3c99ccb_1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11bb3c99ccb_1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11bb3c99ccb_1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125"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1" name="Google Shape;11;p2"/>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2" name="Google Shape;12;p2"/>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54"/>
        <p:cNvGrpSpPr/>
        <p:nvPr/>
      </p:nvGrpSpPr>
      <p:grpSpPr>
        <a:xfrm>
          <a:off x="0" y="0"/>
          <a:ext cx="0" cy="0"/>
          <a:chOff x="0" y="0"/>
          <a:chExt cx="0" cy="0"/>
        </a:xfrm>
      </p:grpSpPr>
      <p:sp>
        <p:nvSpPr>
          <p:cNvPr id="55" name="Google Shape;55;p11"/>
          <p:cNvSpPr txBox="1">
            <a:spLocks noGrp="1"/>
          </p:cNvSpPr>
          <p:nvPr>
            <p:ph type="title" hasCustomPrompt="1"/>
          </p:nvPr>
        </p:nvSpPr>
        <p:spPr>
          <a:xfrm>
            <a:off x="311750" y="831175"/>
            <a:ext cx="5334900" cy="12447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a:spLocks noGrp="1"/>
          </p:cNvSpPr>
          <p:nvPr>
            <p:ph type="body" idx="1"/>
          </p:nvPr>
        </p:nvSpPr>
        <p:spPr>
          <a:xfrm>
            <a:off x="311700" y="2121425"/>
            <a:ext cx="5334900" cy="942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3"/>
        </a:solidFill>
        <a:effectLst/>
      </p:bgPr>
    </p:bg>
    <p:spTree>
      <p:nvGrpSpPr>
        <p:cNvPr id="1" name="Shape 14"/>
        <p:cNvGrpSpPr/>
        <p:nvPr/>
      </p:nvGrpSpPr>
      <p:grpSpPr>
        <a:xfrm>
          <a:off x="0" y="0"/>
          <a:ext cx="0" cy="0"/>
          <a:chOff x="0" y="0"/>
          <a:chExt cx="0" cy="0"/>
        </a:xfrm>
      </p:grpSpPr>
      <p:sp>
        <p:nvSpPr>
          <p:cNvPr id="15" name="Google Shape;15;p3"/>
          <p:cNvSpPr/>
          <p:nvPr/>
        </p:nvSpPr>
        <p:spPr>
          <a:xfrm>
            <a:off x="0" y="48099"/>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avLst/>
            <a:gdLst/>
            <a:ahLst/>
            <a:cxnLst/>
            <a:rect l="l" t="t" r="r" b="b"/>
            <a:pathLst>
              <a:path w="365770" h="175924" extrusionOk="0">
                <a:moveTo>
                  <a:pt x="0" y="0"/>
                </a:moveTo>
                <a:lnTo>
                  <a:pt x="365770" y="0"/>
                </a:lnTo>
                <a:lnTo>
                  <a:pt x="365760" y="70914"/>
                </a:lnTo>
                <a:lnTo>
                  <a:pt x="0" y="175924"/>
                </a:lnTo>
                <a:close/>
              </a:path>
            </a:pathLst>
          </a:custGeom>
          <a:solidFill>
            <a:schemeClr val="accent3"/>
          </a:solidFill>
          <a:ln>
            <a:noFill/>
          </a:ln>
        </p:spPr>
      </p:sp>
      <p:sp>
        <p:nvSpPr>
          <p:cNvPr id="17" name="Google Shape;17;p3"/>
          <p:cNvSpPr txBox="1">
            <a:spLocks noGrp="1"/>
          </p:cNvSpPr>
          <p:nvPr>
            <p:ph type="title"/>
          </p:nvPr>
        </p:nvSpPr>
        <p:spPr>
          <a:xfrm>
            <a:off x="311700" y="539725"/>
            <a:ext cx="8520600" cy="12825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4"/>
          <p:cNvSpPr/>
          <p:nvPr/>
        </p:nvSpPr>
        <p:spPr>
          <a:xfrm>
            <a:off x="0" y="44125"/>
            <a:ext cx="4313625" cy="4399375"/>
          </a:xfrm>
          <a:custGeom>
            <a:avLst/>
            <a:gdLst/>
            <a:ahLst/>
            <a:cxnLst/>
            <a:rect l="l" t="t" r="r" b="b"/>
            <a:pathLst>
              <a:path w="172545" h="175975" extrusionOk="0">
                <a:moveTo>
                  <a:pt x="0" y="157"/>
                </a:moveTo>
                <a:lnTo>
                  <a:pt x="172419" y="0"/>
                </a:lnTo>
                <a:lnTo>
                  <a:pt x="172545" y="126541"/>
                </a:lnTo>
                <a:lnTo>
                  <a:pt x="0" y="175975"/>
                </a:lnTo>
                <a:close/>
              </a:path>
            </a:pathLst>
          </a:custGeom>
          <a:solidFill>
            <a:schemeClr val="accent2"/>
          </a:solidFill>
          <a:ln>
            <a:noFill/>
          </a:ln>
        </p:spPr>
      </p:sp>
      <p:sp>
        <p:nvSpPr>
          <p:cNvPr id="22" name="Google Shape;22;p4"/>
          <p:cNvSpPr/>
          <p:nvPr/>
        </p:nvSpPr>
        <p:spPr>
          <a:xfrm>
            <a:off x="-125" y="0"/>
            <a:ext cx="4316900" cy="4395600"/>
          </a:xfrm>
          <a:custGeom>
            <a:avLst/>
            <a:gdLst/>
            <a:ahLst/>
            <a:cxnLst/>
            <a:rect l="l" t="t" r="r" b="b"/>
            <a:pathLst>
              <a:path w="172676" h="175824" extrusionOk="0">
                <a:moveTo>
                  <a:pt x="0" y="6"/>
                </a:moveTo>
                <a:lnTo>
                  <a:pt x="172676" y="0"/>
                </a:lnTo>
                <a:lnTo>
                  <a:pt x="172562" y="126442"/>
                </a:lnTo>
                <a:lnTo>
                  <a:pt x="0" y="175824"/>
                </a:lnTo>
                <a:close/>
              </a:path>
            </a:pathLst>
          </a:custGeom>
          <a:solidFill>
            <a:schemeClr val="dk1"/>
          </a:solidFill>
          <a:ln>
            <a:noFill/>
          </a:ln>
        </p:spPr>
      </p:sp>
      <p:sp>
        <p:nvSpPr>
          <p:cNvPr id="23" name="Google Shape;23;p4"/>
          <p:cNvSpPr txBox="1">
            <a:spLocks noGrp="1"/>
          </p:cNvSpPr>
          <p:nvPr>
            <p:ph type="title"/>
          </p:nvPr>
        </p:nvSpPr>
        <p:spPr>
          <a:xfrm>
            <a:off x="311725" y="500925"/>
            <a:ext cx="3706500" cy="25089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4" name="Google Shape;24;p4"/>
          <p:cNvSpPr txBox="1">
            <a:spLocks noGrp="1"/>
          </p:cNvSpPr>
          <p:nvPr>
            <p:ph type="body" idx="1"/>
          </p:nvPr>
        </p:nvSpPr>
        <p:spPr>
          <a:xfrm>
            <a:off x="4644675" y="500925"/>
            <a:ext cx="4166400" cy="40986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25" name="Google Shape;25;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29" name="Google Shape;29;p5"/>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0" name="Google Shape;30;p5"/>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5" name="Google Shape;35;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7"/>
          <p:cNvSpPr txBox="1">
            <a:spLocks noGrp="1"/>
          </p:cNvSpPr>
          <p:nvPr>
            <p:ph type="title"/>
          </p:nvPr>
        </p:nvSpPr>
        <p:spPr>
          <a:xfrm>
            <a:off x="311725" y="500925"/>
            <a:ext cx="3127500" cy="18291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39" name="Google Shape;39;p7"/>
          <p:cNvSpPr txBox="1">
            <a:spLocks noGrp="1"/>
          </p:cNvSpPr>
          <p:nvPr>
            <p:ph type="body" idx="1"/>
          </p:nvPr>
        </p:nvSpPr>
        <p:spPr>
          <a:xfrm>
            <a:off x="311700" y="2390650"/>
            <a:ext cx="3127500" cy="22980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Clr>
                <a:schemeClr val="accent2"/>
              </a:buClr>
              <a:buSzPts val="1300"/>
              <a:buChar char="●"/>
              <a:defRPr>
                <a:solidFill>
                  <a:schemeClr val="accent2"/>
                </a:solidFill>
              </a:defRPr>
            </a:lvl1pPr>
            <a:lvl2pPr marL="914400" lvl="1" indent="-298450">
              <a:spcBef>
                <a:spcPts val="0"/>
              </a:spcBef>
              <a:spcAft>
                <a:spcPts val="0"/>
              </a:spcAft>
              <a:buClr>
                <a:schemeClr val="accent2"/>
              </a:buClr>
              <a:buSzPts val="1100"/>
              <a:buChar char="○"/>
              <a:defRPr>
                <a:solidFill>
                  <a:schemeClr val="accent2"/>
                </a:solidFill>
              </a:defRPr>
            </a:lvl2pPr>
            <a:lvl3pPr marL="1371600" lvl="2" indent="-298450">
              <a:spcBef>
                <a:spcPts val="0"/>
              </a:spcBef>
              <a:spcAft>
                <a:spcPts val="0"/>
              </a:spcAft>
              <a:buClr>
                <a:schemeClr val="accent2"/>
              </a:buClr>
              <a:buSzPts val="1100"/>
              <a:buChar char="■"/>
              <a:defRPr>
                <a:solidFill>
                  <a:schemeClr val="accent2"/>
                </a:solidFill>
              </a:defRPr>
            </a:lvl3pPr>
            <a:lvl4pPr marL="1828800" lvl="3" indent="-298450">
              <a:spcBef>
                <a:spcPts val="0"/>
              </a:spcBef>
              <a:spcAft>
                <a:spcPts val="0"/>
              </a:spcAft>
              <a:buClr>
                <a:schemeClr val="accent2"/>
              </a:buClr>
              <a:buSzPts val="1100"/>
              <a:buChar char="●"/>
              <a:defRPr>
                <a:solidFill>
                  <a:schemeClr val="accent2"/>
                </a:solidFill>
              </a:defRPr>
            </a:lvl4pPr>
            <a:lvl5pPr marL="2286000" lvl="4" indent="-298450">
              <a:spcBef>
                <a:spcPts val="0"/>
              </a:spcBef>
              <a:spcAft>
                <a:spcPts val="0"/>
              </a:spcAft>
              <a:buClr>
                <a:schemeClr val="accent2"/>
              </a:buClr>
              <a:buSzPts val="1100"/>
              <a:buChar char="○"/>
              <a:defRPr>
                <a:solidFill>
                  <a:schemeClr val="accent2"/>
                </a:solidFill>
              </a:defRPr>
            </a:lvl5pPr>
            <a:lvl6pPr marL="2743200" lvl="5" indent="-298450">
              <a:spcBef>
                <a:spcPts val="0"/>
              </a:spcBef>
              <a:spcAft>
                <a:spcPts val="0"/>
              </a:spcAft>
              <a:buClr>
                <a:schemeClr val="accent2"/>
              </a:buClr>
              <a:buSzPts val="1100"/>
              <a:buChar char="■"/>
              <a:defRPr>
                <a:solidFill>
                  <a:schemeClr val="accent2"/>
                </a:solidFill>
              </a:defRPr>
            </a:lvl6pPr>
            <a:lvl7pPr marL="3200400" lvl="6" indent="-298450">
              <a:spcBef>
                <a:spcPts val="0"/>
              </a:spcBef>
              <a:spcAft>
                <a:spcPts val="0"/>
              </a:spcAft>
              <a:buClr>
                <a:schemeClr val="accent2"/>
              </a:buClr>
              <a:buSzPts val="1100"/>
              <a:buChar char="●"/>
              <a:defRPr>
                <a:solidFill>
                  <a:schemeClr val="accent2"/>
                </a:solidFill>
              </a:defRPr>
            </a:lvl7pPr>
            <a:lvl8pPr marL="3657600" lvl="7" indent="-298450">
              <a:spcBef>
                <a:spcPts val="0"/>
              </a:spcBef>
              <a:spcAft>
                <a:spcPts val="0"/>
              </a:spcAft>
              <a:buClr>
                <a:schemeClr val="accent2"/>
              </a:buClr>
              <a:buSzPts val="1100"/>
              <a:buChar char="○"/>
              <a:defRPr>
                <a:solidFill>
                  <a:schemeClr val="accent2"/>
                </a:solidFill>
              </a:defRPr>
            </a:lvl8pPr>
            <a:lvl9pPr marL="4114800" lvl="8" indent="-298450">
              <a:spcBef>
                <a:spcPts val="0"/>
              </a:spcBef>
              <a:spcAft>
                <a:spcPts val="0"/>
              </a:spcAft>
              <a:buClr>
                <a:schemeClr val="accent2"/>
              </a:buClr>
              <a:buSzPts val="1100"/>
              <a:buChar char="■"/>
              <a:defRPr>
                <a:solidFill>
                  <a:schemeClr val="accent2"/>
                </a:solidFill>
              </a:defRPr>
            </a:lvl9pPr>
          </a:lstStyle>
          <a:p>
            <a:endParaRPr/>
          </a:p>
        </p:txBody>
      </p:sp>
      <p:sp>
        <p:nvSpPr>
          <p:cNvPr id="40" name="Google Shape;40;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311675" y="798600"/>
            <a:ext cx="6247800" cy="3546300"/>
          </a:xfrm>
          <a:prstGeom prst="rect">
            <a:avLst/>
          </a:prstGeom>
        </p:spPr>
        <p:txBody>
          <a:bodyPr spcFirstLastPara="1" wrap="square" lIns="91425" tIns="91425" rIns="91425" bIns="91425" anchor="ctr" anchorCtr="0">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a:p>
        </p:txBody>
      </p:sp>
      <p:sp>
        <p:nvSpPr>
          <p:cNvPr id="43" name="Google Shape;43;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9"/>
          <p:cNvSpPr txBox="1">
            <a:spLocks noGrp="1"/>
          </p:cNvSpPr>
          <p:nvPr>
            <p:ph type="title"/>
          </p:nvPr>
        </p:nvSpPr>
        <p:spPr>
          <a:xfrm>
            <a:off x="311300" y="500925"/>
            <a:ext cx="3704400" cy="2049600"/>
          </a:xfrm>
          <a:prstGeom prst="rect">
            <a:avLst/>
          </a:prstGeom>
        </p:spPr>
        <p:txBody>
          <a:bodyPr spcFirstLastPara="1" wrap="square" lIns="91425" tIns="91425" rIns="91425" bIns="91425" anchor="t" anchorCtr="0">
            <a:norm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47" name="Google Shape;47;p9"/>
          <p:cNvSpPr txBox="1">
            <a:spLocks noGrp="1"/>
          </p:cNvSpPr>
          <p:nvPr>
            <p:ph type="subTitle" idx="1"/>
          </p:nvPr>
        </p:nvSpPr>
        <p:spPr>
          <a:xfrm>
            <a:off x="304800" y="2626725"/>
            <a:ext cx="3704400" cy="9267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a:endParaRPr/>
          </a:p>
        </p:txBody>
      </p:sp>
      <p:sp>
        <p:nvSpPr>
          <p:cNvPr id="48" name="Google Shape;48;p9"/>
          <p:cNvSpPr txBox="1">
            <a:spLocks noGrp="1"/>
          </p:cNvSpPr>
          <p:nvPr>
            <p:ph type="body" idx="2"/>
          </p:nvPr>
        </p:nvSpPr>
        <p:spPr>
          <a:xfrm>
            <a:off x="4879025" y="500925"/>
            <a:ext cx="3954000" cy="4111500"/>
          </a:xfrm>
          <a:prstGeom prst="rect">
            <a:avLst/>
          </a:prstGeom>
        </p:spPr>
        <p:txBody>
          <a:bodyPr spcFirstLastPara="1" wrap="square" lIns="91425" tIns="91425" rIns="91425" bIns="91425" anchor="t" anchorCtr="0">
            <a:normAutofit/>
          </a:bodyPr>
          <a:lstStyle>
            <a:lvl1pPr marL="457200" lvl="0" indent="-311150">
              <a:spcBef>
                <a:spcPts val="0"/>
              </a:spcBef>
              <a:spcAft>
                <a:spcPts val="0"/>
              </a:spcAft>
              <a:buSzPts val="1300"/>
              <a:buChar char="●"/>
              <a:defRPr/>
            </a:lvl1pPr>
            <a:lvl2pPr marL="914400" lvl="1" indent="-298450">
              <a:spcBef>
                <a:spcPts val="0"/>
              </a:spcBef>
              <a:spcAft>
                <a:spcPts val="0"/>
              </a:spcAft>
              <a:buSzPts val="1100"/>
              <a:buChar char="○"/>
              <a:defRPr/>
            </a:lvl2pPr>
            <a:lvl3pPr marL="1371600" lvl="2" indent="-298450">
              <a:spcBef>
                <a:spcPts val="0"/>
              </a:spcBef>
              <a:spcAft>
                <a:spcPts val="0"/>
              </a:spcAft>
              <a:buSzPts val="1100"/>
              <a:buChar char="■"/>
              <a:defRPr/>
            </a:lvl3pPr>
            <a:lvl4pPr marL="1828800" lvl="3" indent="-298450">
              <a:spcBef>
                <a:spcPts val="0"/>
              </a:spcBef>
              <a:spcAft>
                <a:spcPts val="0"/>
              </a:spcAft>
              <a:buSzPts val="1100"/>
              <a:buChar char="●"/>
              <a:defRPr/>
            </a:lvl4pPr>
            <a:lvl5pPr marL="2286000" lvl="4" indent="-298450">
              <a:spcBef>
                <a:spcPts val="0"/>
              </a:spcBef>
              <a:spcAft>
                <a:spcPts val="0"/>
              </a:spcAft>
              <a:buSzPts val="1100"/>
              <a:buChar char="○"/>
              <a:defRPr/>
            </a:lvl5pPr>
            <a:lvl6pPr marL="2743200" lvl="5" indent="-298450">
              <a:spcBef>
                <a:spcPts val="0"/>
              </a:spcBef>
              <a:spcAft>
                <a:spcPts val="0"/>
              </a:spcAft>
              <a:buSzPts val="1100"/>
              <a:buChar char="■"/>
              <a:defRPr/>
            </a:lvl6pPr>
            <a:lvl7pPr marL="3200400" lvl="6" indent="-298450">
              <a:spcBef>
                <a:spcPts val="0"/>
              </a:spcBef>
              <a:spcAft>
                <a:spcPts val="0"/>
              </a:spcAft>
              <a:buSzPts val="1100"/>
              <a:buChar char="●"/>
              <a:defRPr/>
            </a:lvl7pPr>
            <a:lvl8pPr marL="3657600" lvl="7" indent="-298450">
              <a:spcBef>
                <a:spcPts val="0"/>
              </a:spcBef>
              <a:spcAft>
                <a:spcPts val="0"/>
              </a:spcAft>
              <a:buSzPts val="1100"/>
              <a:buChar char="○"/>
              <a:defRPr/>
            </a:lvl8pPr>
            <a:lvl9pPr marL="4114800" lvl="8" indent="-298450">
              <a:spcBef>
                <a:spcPts val="0"/>
              </a:spcBef>
              <a:spcAft>
                <a:spcPts val="0"/>
              </a:spcAft>
              <a:buSzPts val="1100"/>
              <a:buChar char="■"/>
              <a:defRPr/>
            </a:lvl9pPr>
          </a:lstStyle>
          <a:p>
            <a:endParaRPr/>
          </a:p>
        </p:txBody>
      </p:sp>
      <p:sp>
        <p:nvSpPr>
          <p:cNvPr id="49" name="Google Shape;49;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10"/>
          <p:cNvSpPr txBox="1">
            <a:spLocks noGrp="1"/>
          </p:cNvSpPr>
          <p:nvPr>
            <p:ph type="body" idx="1"/>
          </p:nvPr>
        </p:nvSpPr>
        <p:spPr>
          <a:xfrm>
            <a:off x="311700" y="4521400"/>
            <a:ext cx="7979400" cy="4605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a:endParaRPr/>
          </a:p>
        </p:txBody>
      </p:sp>
      <p:sp>
        <p:nvSpPr>
          <p:cNvPr id="53" name="Google Shape;5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aradigm">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1115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marL="914400" lvl="1"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marL="1371600" lvl="2"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marL="1828800" lvl="3"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marL="2286000" lvl="4"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marL="2743200" lvl="5"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marL="3200400" lvl="6"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marL="3657600" lvl="7"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marL="4114800" lvl="8" indent="-29845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pl"/>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3"/>
          <p:cNvSpPr txBox="1">
            <a:spLocks noGrp="1"/>
          </p:cNvSpPr>
          <p:nvPr>
            <p:ph type="ctrTitle"/>
          </p:nvPr>
        </p:nvSpPr>
        <p:spPr>
          <a:xfrm>
            <a:off x="311700" y="539725"/>
            <a:ext cx="8520600" cy="1282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Największe osiągnięcia matematyczne </a:t>
            </a:r>
            <a:endParaRPr/>
          </a:p>
        </p:txBody>
      </p:sp>
      <p:sp>
        <p:nvSpPr>
          <p:cNvPr id="65" name="Google Shape;65;p13"/>
          <p:cNvSpPr txBox="1">
            <a:spLocks noGrp="1"/>
          </p:cNvSpPr>
          <p:nvPr>
            <p:ph type="subTitle" idx="1"/>
          </p:nvPr>
        </p:nvSpPr>
        <p:spPr>
          <a:xfrm>
            <a:off x="311700" y="1878560"/>
            <a:ext cx="4242600" cy="738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4"/>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LICZBA PIERWSZA</a:t>
            </a:r>
            <a:endParaRPr/>
          </a:p>
        </p:txBody>
      </p:sp>
      <p:sp>
        <p:nvSpPr>
          <p:cNvPr id="71" name="Google Shape;71;p14"/>
          <p:cNvSpPr txBox="1">
            <a:spLocks noGrp="1"/>
          </p:cNvSpPr>
          <p:nvPr>
            <p:ph type="body" idx="1"/>
          </p:nvPr>
        </p:nvSpPr>
        <p:spPr>
          <a:xfrm>
            <a:off x="311700" y="1505700"/>
            <a:ext cx="3999900" cy="30762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pl" sz="1600"/>
              <a:t>Liczba pierwsza – liczba naturalna większa od 1, która ma dokładnie dwa dzielniki naturalne: jedynkę i siebie samą. Największa odkryta dotąd liczba pierwsza to 51. (znana) liczba pierwsza Mersenne’a: 2^82589933-1, liczy sobie 24 862 048 cyfr w zapisie dziesiętnym.</a:t>
            </a:r>
            <a:endParaRPr sz="1600"/>
          </a:p>
        </p:txBody>
      </p:sp>
      <p:sp>
        <p:nvSpPr>
          <p:cNvPr id="72" name="Google Shape;72;p14"/>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73" name="Google Shape;73;p14"/>
          <p:cNvPicPr preferRelativeResize="0"/>
          <p:nvPr/>
        </p:nvPicPr>
        <p:blipFill>
          <a:blip r:embed="rId3">
            <a:alphaModFix/>
          </a:blip>
          <a:stretch>
            <a:fillRect/>
          </a:stretch>
        </p:blipFill>
        <p:spPr>
          <a:xfrm>
            <a:off x="4747000" y="1505700"/>
            <a:ext cx="3891300" cy="278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5"/>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Pi</a:t>
            </a:r>
            <a:endParaRPr/>
          </a:p>
        </p:txBody>
      </p:sp>
      <p:sp>
        <p:nvSpPr>
          <p:cNvPr id="79" name="Google Shape;79;p15"/>
          <p:cNvSpPr txBox="1">
            <a:spLocks noGrp="1"/>
          </p:cNvSpPr>
          <p:nvPr>
            <p:ph type="body" idx="1"/>
          </p:nvPr>
        </p:nvSpPr>
        <p:spPr>
          <a:xfrm>
            <a:off x="311700" y="1505700"/>
            <a:ext cx="22671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80" name="Google Shape;80;p15"/>
          <p:cNvSpPr txBox="1">
            <a:spLocks noGrp="1"/>
          </p:cNvSpPr>
          <p:nvPr>
            <p:ph type="body" idx="2"/>
          </p:nvPr>
        </p:nvSpPr>
        <p:spPr>
          <a:xfrm>
            <a:off x="2873075" y="1505700"/>
            <a:ext cx="5959200" cy="37080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pl" sz="1600"/>
              <a:t>Stosunek obwodu koła do długości jego średnicy. Liczba π nazywana jest czasami stałą Archimedesa w uznaniu zasług Archimedesa z Syrakuz, który jako pierwszy badał własności i znaczenie w matematyce tej liczby. </a:t>
            </a:r>
            <a:endParaRPr sz="1600"/>
          </a:p>
          <a:p>
            <a:pPr marL="0" lvl="0" indent="0" algn="just" rtl="0">
              <a:spcBef>
                <a:spcPts val="1200"/>
              </a:spcBef>
              <a:spcAft>
                <a:spcPts val="0"/>
              </a:spcAft>
              <a:buNone/>
            </a:pPr>
            <a:r>
              <a:rPr lang="pl" sz="1600"/>
              <a:t>Liczba π z dokładnością do 204 miejsc po przecinku:</a:t>
            </a:r>
            <a:endParaRPr sz="1600"/>
          </a:p>
          <a:p>
            <a:pPr marL="0" lvl="0" indent="0" algn="just" rtl="0">
              <a:spcBef>
                <a:spcPts val="1200"/>
              </a:spcBef>
              <a:spcAft>
                <a:spcPts val="1200"/>
              </a:spcAft>
              <a:buNone/>
            </a:pPr>
            <a:r>
              <a:rPr lang="pl" sz="1600"/>
              <a:t>π ≈ 3,141592 653589 793238 462643 383279 502884 197169 399375 105820 974944 592307 816406 286208 998628 034825 342117 067982 148086 513282 306647 093844 609550 582231 725359 408128 481117 450284 102701 938521 105559 644622 948954 930381 964428</a:t>
            </a:r>
            <a:endParaRPr sz="1600"/>
          </a:p>
        </p:txBody>
      </p:sp>
      <p:pic>
        <p:nvPicPr>
          <p:cNvPr id="81" name="Google Shape;81;p15"/>
          <p:cNvPicPr preferRelativeResize="0"/>
          <p:nvPr/>
        </p:nvPicPr>
        <p:blipFill>
          <a:blip r:embed="rId3">
            <a:alphaModFix/>
          </a:blip>
          <a:stretch>
            <a:fillRect/>
          </a:stretch>
        </p:blipFill>
        <p:spPr>
          <a:xfrm>
            <a:off x="-112125" y="1505700"/>
            <a:ext cx="2901100" cy="23624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6"/>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Liczby niewymierne </a:t>
            </a:r>
            <a:endParaRPr/>
          </a:p>
        </p:txBody>
      </p:sp>
      <p:sp>
        <p:nvSpPr>
          <p:cNvPr id="87" name="Google Shape;87;p16"/>
          <p:cNvSpPr txBox="1">
            <a:spLocks noGrp="1"/>
          </p:cNvSpPr>
          <p:nvPr>
            <p:ph type="body" idx="1"/>
          </p:nvPr>
        </p:nvSpPr>
        <p:spPr>
          <a:xfrm>
            <a:off x="311700" y="1505700"/>
            <a:ext cx="8307600" cy="3076200"/>
          </a:xfrm>
          <a:prstGeom prst="rect">
            <a:avLst/>
          </a:prstGeom>
        </p:spPr>
        <p:txBody>
          <a:bodyPr spcFirstLastPara="1" wrap="square" lIns="91425" tIns="91425" rIns="91425" bIns="91425" anchor="t" anchorCtr="0">
            <a:noAutofit/>
          </a:bodyPr>
          <a:lstStyle/>
          <a:p>
            <a:pPr marL="0" lvl="0" indent="0" algn="just" rtl="0">
              <a:spcBef>
                <a:spcPts val="0"/>
              </a:spcBef>
              <a:spcAft>
                <a:spcPts val="0"/>
              </a:spcAft>
              <a:buNone/>
            </a:pPr>
            <a:r>
              <a:rPr lang="pl" sz="1600"/>
              <a:t>Liczby niewymierne – liczby rzeczywiste niebędące liczbami wymiernymi, czyli takie liczby rzeczywiste, których nie można przedstawić w postaci ilorazu liczby całkowitej i liczby całkowitej różnej od zera.</a:t>
            </a:r>
            <a:endParaRPr sz="1600"/>
          </a:p>
          <a:p>
            <a:pPr marL="0" lvl="0" indent="0" algn="just" rtl="0">
              <a:spcBef>
                <a:spcPts val="1200"/>
              </a:spcBef>
              <a:spcAft>
                <a:spcPts val="1200"/>
              </a:spcAft>
              <a:buNone/>
            </a:pPr>
            <a:r>
              <a:rPr lang="pl" sz="1600"/>
              <a:t>Liczby niewymierne odkryli Pitagorejczycy, w związku z twierdzeniem Pitagorasa. Zauważyli oni mianowicie, że przekątna kwadratu o boku 1 jest niewspółmierna z bokiem, co właśnie oznacza niewymierność liczby √2.</a:t>
            </a:r>
            <a:endParaRPr sz="1600"/>
          </a:p>
        </p:txBody>
      </p:sp>
      <p:sp>
        <p:nvSpPr>
          <p:cNvPr id="88" name="Google Shape;88;p16"/>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Twierdzenie Pitagorasa </a:t>
            </a:r>
            <a:endParaRPr/>
          </a:p>
        </p:txBody>
      </p:sp>
      <p:sp>
        <p:nvSpPr>
          <p:cNvPr id="94" name="Google Shape;94;p17"/>
          <p:cNvSpPr txBox="1">
            <a:spLocks noGrp="1"/>
          </p:cNvSpPr>
          <p:nvPr>
            <p:ph type="body" idx="1"/>
          </p:nvPr>
        </p:nvSpPr>
        <p:spPr>
          <a:xfrm>
            <a:off x="311700" y="1505700"/>
            <a:ext cx="4427700" cy="30762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pl" sz="1600"/>
              <a:t>Twierdzenie geometrii euklidesowej dotyczące trójkątów prostokątnych. W zachodnioeuropejskim kręgu kulturowym przypisuje się je żyjącemu w VI wieku p.n.e. greckiemu matematykowi i filozofowi Pitagorasowi, jednak odkrycia dokonali Babilończycy, którzy znali dodatkowo dwie prostsze metody, przy których błąd jest niewielki. Zapewne znali je przed Pitagorasem starożytni Egipcjanie. Wiadomo też, że jeszcze przed nim znano je w starożytnych Chinach i Indiach.</a:t>
            </a:r>
            <a:endParaRPr sz="1600"/>
          </a:p>
        </p:txBody>
      </p:sp>
      <p:sp>
        <p:nvSpPr>
          <p:cNvPr id="95" name="Google Shape;95;p17"/>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6" name="Google Shape;96;p17"/>
          <p:cNvPicPr preferRelativeResize="0"/>
          <p:nvPr/>
        </p:nvPicPr>
        <p:blipFill>
          <a:blip r:embed="rId3">
            <a:alphaModFix/>
          </a:blip>
          <a:stretch>
            <a:fillRect/>
          </a:stretch>
        </p:blipFill>
        <p:spPr>
          <a:xfrm>
            <a:off x="5270500" y="1505700"/>
            <a:ext cx="3295650" cy="3295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Geometria analityczna </a:t>
            </a:r>
            <a:endParaRPr/>
          </a:p>
        </p:txBody>
      </p:sp>
      <p:sp>
        <p:nvSpPr>
          <p:cNvPr id="102" name="Google Shape;102;p18"/>
          <p:cNvSpPr txBox="1">
            <a:spLocks noGrp="1"/>
          </p:cNvSpPr>
          <p:nvPr>
            <p:ph type="body" idx="1"/>
          </p:nvPr>
        </p:nvSpPr>
        <p:spPr>
          <a:xfrm>
            <a:off x="4832400" y="1505700"/>
            <a:ext cx="3999900" cy="3076200"/>
          </a:xfrm>
          <a:prstGeom prst="rect">
            <a:avLst/>
          </a:prstGeom>
        </p:spPr>
        <p:txBody>
          <a:bodyPr spcFirstLastPara="1" wrap="square" lIns="91425" tIns="91425" rIns="91425" bIns="91425" anchor="t" anchorCtr="0">
            <a:noAutofit/>
          </a:bodyPr>
          <a:lstStyle/>
          <a:p>
            <a:pPr marL="0" lvl="0" indent="0" algn="just" rtl="0">
              <a:spcBef>
                <a:spcPts val="0"/>
              </a:spcBef>
              <a:spcAft>
                <a:spcPts val="1200"/>
              </a:spcAft>
              <a:buNone/>
            </a:pPr>
            <a:r>
              <a:rPr lang="pl" sz="1600"/>
              <a:t>Dział geometrii zajmujący się badaniem figur geometrycznych metodami analitycznymi i algebraicznymi. Złożone rozważania geometryczne zostają w geometrii analitycznej sprowadzone do rozwiązywania układów równań, które opisują badane figury. Pierwsze wyniki w tej dziedzinie pochodzą z wieku XVII i związane są z nazwiskami Fermata, Pascala oraz Kartezjusza</a:t>
            </a:r>
            <a:endParaRPr sz="1600"/>
          </a:p>
        </p:txBody>
      </p:sp>
      <p:sp>
        <p:nvSpPr>
          <p:cNvPr id="103" name="Google Shape;103;p18"/>
          <p:cNvSpPr txBox="1">
            <a:spLocks noGrp="1"/>
          </p:cNvSpPr>
          <p:nvPr>
            <p:ph type="body" idx="2"/>
          </p:nvPr>
        </p:nvSpPr>
        <p:spPr>
          <a:xfrm>
            <a:off x="4832400" y="1505700"/>
            <a:ext cx="39999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04" name="Google Shape;104;p18"/>
          <p:cNvPicPr preferRelativeResize="0"/>
          <p:nvPr/>
        </p:nvPicPr>
        <p:blipFill>
          <a:blip r:embed="rId3">
            <a:alphaModFix/>
          </a:blip>
          <a:stretch>
            <a:fillRect/>
          </a:stretch>
        </p:blipFill>
        <p:spPr>
          <a:xfrm>
            <a:off x="431800" y="1505700"/>
            <a:ext cx="3443496" cy="3076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Geometria hiperboliczna </a:t>
            </a:r>
            <a:endParaRPr/>
          </a:p>
        </p:txBody>
      </p:sp>
      <p:sp>
        <p:nvSpPr>
          <p:cNvPr id="110" name="Google Shape;110;p19"/>
          <p:cNvSpPr txBox="1">
            <a:spLocks noGrp="1"/>
          </p:cNvSpPr>
          <p:nvPr>
            <p:ph type="body" idx="1"/>
          </p:nvPr>
        </p:nvSpPr>
        <p:spPr>
          <a:xfrm>
            <a:off x="311700" y="1505700"/>
            <a:ext cx="3803100" cy="3507900"/>
          </a:xfrm>
          <a:prstGeom prst="rect">
            <a:avLst/>
          </a:prstGeom>
        </p:spPr>
        <p:txBody>
          <a:bodyPr spcFirstLastPara="1" wrap="square" lIns="91425" tIns="91425" rIns="91425" bIns="91425" anchor="t" anchorCtr="0">
            <a:normAutofit/>
          </a:bodyPr>
          <a:lstStyle/>
          <a:p>
            <a:pPr marL="0" lvl="0" indent="0" algn="just" rtl="0">
              <a:spcBef>
                <a:spcPts val="0"/>
              </a:spcBef>
              <a:spcAft>
                <a:spcPts val="1200"/>
              </a:spcAft>
              <a:buNone/>
            </a:pPr>
            <a:r>
              <a:rPr lang="pl" sz="1600"/>
              <a:t>Pierwsze wyniki w geometrii hiperbolicznej otrzymał około roku 1700 Giovanni Gerolamo Saccheri. Geometria hiperboliczna ma wiele właściwości innych od geometrii euklidesowej, z których każda jest konsekwencją postulatów hiperbolicznych.</a:t>
            </a:r>
            <a:endParaRPr sz="1600"/>
          </a:p>
        </p:txBody>
      </p:sp>
      <p:sp>
        <p:nvSpPr>
          <p:cNvPr id="111" name="Google Shape;111;p19"/>
          <p:cNvSpPr txBox="1">
            <a:spLocks noGrp="1"/>
          </p:cNvSpPr>
          <p:nvPr>
            <p:ph type="body" idx="2"/>
          </p:nvPr>
        </p:nvSpPr>
        <p:spPr>
          <a:xfrm>
            <a:off x="7689900" y="1937500"/>
            <a:ext cx="3999900" cy="3076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12" name="Google Shape;112;p19"/>
          <p:cNvPicPr preferRelativeResize="0"/>
          <p:nvPr/>
        </p:nvPicPr>
        <p:blipFill>
          <a:blip r:embed="rId3">
            <a:alphaModFix/>
          </a:blip>
          <a:stretch>
            <a:fillRect/>
          </a:stretch>
        </p:blipFill>
        <p:spPr>
          <a:xfrm>
            <a:off x="4114800" y="3109500"/>
            <a:ext cx="2908300" cy="2097500"/>
          </a:xfrm>
          <a:prstGeom prst="rect">
            <a:avLst/>
          </a:prstGeom>
          <a:noFill/>
          <a:ln>
            <a:noFill/>
          </a:ln>
        </p:spPr>
      </p:pic>
      <p:pic>
        <p:nvPicPr>
          <p:cNvPr id="113" name="Google Shape;113;p19"/>
          <p:cNvPicPr preferRelativeResize="0"/>
          <p:nvPr/>
        </p:nvPicPr>
        <p:blipFill>
          <a:blip r:embed="rId4">
            <a:alphaModFix/>
          </a:blip>
          <a:stretch>
            <a:fillRect/>
          </a:stretch>
        </p:blipFill>
        <p:spPr>
          <a:xfrm>
            <a:off x="5997748" y="1306100"/>
            <a:ext cx="3146250" cy="2097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0"/>
          <p:cNvSpPr txBox="1">
            <a:spLocks noGrp="1"/>
          </p:cNvSpPr>
          <p:nvPr>
            <p:ph type="title"/>
          </p:nvPr>
        </p:nvSpPr>
        <p:spPr>
          <a:xfrm>
            <a:off x="311725" y="500925"/>
            <a:ext cx="8520600" cy="623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a:t>Wielkie twierdzenie Fermata </a:t>
            </a:r>
            <a:endParaRPr/>
          </a:p>
        </p:txBody>
      </p:sp>
      <p:sp>
        <p:nvSpPr>
          <p:cNvPr id="119" name="Google Shape;119;p20"/>
          <p:cNvSpPr txBox="1">
            <a:spLocks noGrp="1"/>
          </p:cNvSpPr>
          <p:nvPr>
            <p:ph type="body" idx="1"/>
          </p:nvPr>
        </p:nvSpPr>
        <p:spPr>
          <a:xfrm>
            <a:off x="311700" y="1505700"/>
            <a:ext cx="8667300" cy="1161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pl" sz="1600"/>
              <a:t>Twierdzenie teorii liczb, które brzmi:</a:t>
            </a:r>
            <a:endParaRPr sz="1600"/>
          </a:p>
          <a:p>
            <a:pPr marL="0" lvl="0" indent="0" algn="l" rtl="0">
              <a:spcBef>
                <a:spcPts val="1200"/>
              </a:spcBef>
              <a:spcAft>
                <a:spcPts val="1200"/>
              </a:spcAft>
              <a:buNone/>
            </a:pPr>
            <a:r>
              <a:rPr lang="pl" sz="1600"/>
              <a:t>dla liczby naturalnej n (n&gt;2)  istnieją takie liczby naturalne dodatnie x,y,z, które spełniałyby równanie:</a:t>
            </a:r>
            <a:endParaRPr sz="1600"/>
          </a:p>
        </p:txBody>
      </p:sp>
      <p:sp>
        <p:nvSpPr>
          <p:cNvPr id="120" name="Google Shape;120;p20"/>
          <p:cNvSpPr txBox="1">
            <a:spLocks noGrp="1"/>
          </p:cNvSpPr>
          <p:nvPr>
            <p:ph type="body" idx="2"/>
          </p:nvPr>
        </p:nvSpPr>
        <p:spPr>
          <a:xfrm>
            <a:off x="311725" y="2768600"/>
            <a:ext cx="6838500" cy="1407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pl" sz="1600"/>
              <a:t>Twierdzenie zostało sformułowane przez Fermata w roku 1637.</a:t>
            </a:r>
            <a:endParaRPr sz="2000"/>
          </a:p>
        </p:txBody>
      </p:sp>
      <p:pic>
        <p:nvPicPr>
          <p:cNvPr id="121" name="Google Shape;121;p20"/>
          <p:cNvPicPr preferRelativeResize="0"/>
          <p:nvPr/>
        </p:nvPicPr>
        <p:blipFill>
          <a:blip r:embed="rId3">
            <a:alphaModFix/>
          </a:blip>
          <a:stretch>
            <a:fillRect/>
          </a:stretch>
        </p:blipFill>
        <p:spPr>
          <a:xfrm>
            <a:off x="1371600" y="2314950"/>
            <a:ext cx="973137" cy="256800"/>
          </a:xfrm>
          <a:prstGeom prst="rect">
            <a:avLst/>
          </a:prstGeom>
          <a:noFill/>
          <a:ln>
            <a:noFill/>
          </a:ln>
        </p:spPr>
      </p:pic>
    </p:spTree>
  </p:cSld>
  <p:clrMapOvr>
    <a:masterClrMapping/>
  </p:clrMapOvr>
</p:sld>
</file>

<file path=ppt/theme/theme1.xml><?xml version="1.0" encoding="utf-8"?>
<a:theme xmlns:a="http://schemas.openxmlformats.org/drawingml/2006/main"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390</Words>
  <PresentationFormat>Pokaz na ekranie (16:9)</PresentationFormat>
  <Paragraphs>20</Paragraphs>
  <Slides>8</Slides>
  <Notes>8</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8</vt:i4>
      </vt:variant>
    </vt:vector>
  </HeadingPairs>
  <TitlesOfParts>
    <vt:vector size="12" baseType="lpstr">
      <vt:lpstr>Arial</vt:lpstr>
      <vt:lpstr>Merriweather</vt:lpstr>
      <vt:lpstr>Roboto</vt:lpstr>
      <vt:lpstr>Paradigm</vt:lpstr>
      <vt:lpstr>Największe osiągnięcia matematyczne </vt:lpstr>
      <vt:lpstr>LICZBA PIERWSZA</vt:lpstr>
      <vt:lpstr>Pi</vt:lpstr>
      <vt:lpstr>Liczby niewymierne </vt:lpstr>
      <vt:lpstr>Twierdzenie Pitagorasa </vt:lpstr>
      <vt:lpstr>Geometria analityczna </vt:lpstr>
      <vt:lpstr>Geometria hiperboliczna </vt:lpstr>
      <vt:lpstr>Wielkie twierdzenie Fermata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Największe osiągnięcia matematyczne </dc:title>
  <dc:creator>admin</dc:creator>
  <cp:lastModifiedBy>admin</cp:lastModifiedBy>
  <cp:revision>1</cp:revision>
  <dcterms:modified xsi:type="dcterms:W3CDTF">2022-06-22T06:34:07Z</dcterms:modified>
</cp:coreProperties>
</file>